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4" r:id="rId5"/>
  </p:sldMasterIdLst>
  <p:notesMasterIdLst>
    <p:notesMasterId r:id="rId21"/>
  </p:notesMasterIdLst>
  <p:handoutMasterIdLst>
    <p:handoutMasterId r:id="rId22"/>
  </p:handoutMasterIdLst>
  <p:sldIdLst>
    <p:sldId id="263" r:id="rId6"/>
    <p:sldId id="976" r:id="rId7"/>
    <p:sldId id="960" r:id="rId8"/>
    <p:sldId id="968" r:id="rId9"/>
    <p:sldId id="113848" r:id="rId10"/>
    <p:sldId id="837" r:id="rId11"/>
    <p:sldId id="113813" r:id="rId12"/>
    <p:sldId id="113820" r:id="rId13"/>
    <p:sldId id="992" r:id="rId14"/>
    <p:sldId id="113857" r:id="rId15"/>
    <p:sldId id="839" r:id="rId16"/>
    <p:sldId id="800" r:id="rId17"/>
    <p:sldId id="113856" r:id="rId18"/>
    <p:sldId id="113855" r:id="rId19"/>
    <p:sldId id="1138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9951C04-2ABD-7138-C601-E29FA81757D3}" name="Atkinson, Stephen" initials="AS" userId="S::satkinson@cityoftacoma.org::5b733af7-0229-4e0a-bea8-c982e36695ba" providerId="AD"/>
  <p188:author id="{BF92B51C-E8A4-8681-F415-4CB933246C21}" name="Brad Barnett" initials="BB" userId="S::bradb@mithun.com::1d45aff4-9db6-4be2-8ae2-5ac09db312ba" providerId="AD"/>
  <p188:author id="{69E6B159-25B3-4392-EA84-F7D032AF2491}" name="Sandra Girgis" initials="SG" userId="S::sandrag@mithun.com::5ba17a3d-84a5-4eb7-8b26-7e9c1676559e" providerId="AD"/>
  <p188:author id="{3E914A74-24E0-574B-9A15-57E8323F9DBB}" name="Nazanin Mehrin" initials="NM" userId="S::nazaninm@mithun.com::693ff298-2009-4afc-bcec-ffb65ca6e544" providerId="AD"/>
  <p188:author id="{6E0C149F-EAD9-08EC-58A6-5D91C4A38F63}" name="Barnett, Elliott" initials="BE" userId="S::EBarnett@cityoftacoma.org::a754fd7f-4bb7-4bab-9093-93bd1bc851d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ffith, Allyson" initials="GA" lastIdx="2" clrIdx="0"/>
  <p:cmAuthor id="2" name="Heidi Aggeler" initials="HA" lastIdx="9" clrIdx="1">
    <p:extLst>
      <p:ext uri="{19B8F6BF-5375-455C-9EA6-DF929625EA0E}">
        <p15:presenceInfo xmlns:p15="http://schemas.microsoft.com/office/powerpoint/2012/main" userId="S::heidi@rootpolicy.com::dad6ac31-0e5f-4976-a413-ab1a69e29e73" providerId="AD"/>
      </p:ext>
    </p:extLst>
  </p:cmAuthor>
  <p:cmAuthor id="3" name="Julia Jones" initials="JJ" lastIdx="6" clrIdx="2">
    <p:extLst>
      <p:ext uri="{19B8F6BF-5375-455C-9EA6-DF929625EA0E}">
        <p15:presenceInfo xmlns:p15="http://schemas.microsoft.com/office/powerpoint/2012/main" userId="S::julia@rootpolicy.com::b515488f-0d9b-4a66-8d30-83a2933f49f6" providerId="AD"/>
      </p:ext>
    </p:extLst>
  </p:cmAuthor>
  <p:cmAuthor id="4" name="Barnett, Elliott" initials="BE" lastIdx="25" clrIdx="3">
    <p:extLst>
      <p:ext uri="{19B8F6BF-5375-455C-9EA6-DF929625EA0E}">
        <p15:presenceInfo xmlns:p15="http://schemas.microsoft.com/office/powerpoint/2012/main" userId="S-1-5-21-133048727-1925392280-674505458-27812" providerId="AD"/>
      </p:ext>
    </p:extLst>
  </p:cmAuthor>
  <p:cmAuthor id="5" name="Wille, Tadd" initials="WT" lastIdx="0" clrIdx="4">
    <p:extLst>
      <p:ext uri="{19B8F6BF-5375-455C-9EA6-DF929625EA0E}">
        <p15:presenceInfo xmlns:p15="http://schemas.microsoft.com/office/powerpoint/2012/main" userId="S-1-5-21-133048727-1925392280-674505458-55675" providerId="AD"/>
      </p:ext>
    </p:extLst>
  </p:cmAuthor>
  <p:cmAuthor id="6" name="Barnett, Elliott" initials="BE [2]" lastIdx="6" clrIdx="5">
    <p:extLst>
      <p:ext uri="{19B8F6BF-5375-455C-9EA6-DF929625EA0E}">
        <p15:presenceInfo xmlns:p15="http://schemas.microsoft.com/office/powerpoint/2012/main" userId="S::EBarnett@cityoftacoma.org::a754fd7f-4bb7-4bab-9093-93bd1bc851d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72D"/>
    <a:srgbClr val="E6E227"/>
    <a:srgbClr val="FAF734"/>
    <a:srgbClr val="F5FA34"/>
    <a:srgbClr val="FFFFFF"/>
    <a:srgbClr val="72ABAD"/>
    <a:srgbClr val="B8D5D6"/>
    <a:srgbClr val="548D8E"/>
    <a:srgbClr val="D3E5E5"/>
    <a:srgbClr val="5B9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722B3-93E2-CA9A-9FE7-EDD7B15E4427}" v="24" dt="2023-05-10T22:47:49.455"/>
    <p1510:client id="{2782EAF2-D853-4458-8128-AA06F73BBE57}" v="3595" dt="2023-05-15T19:41:12.947"/>
    <p1510:client id="{395C13F4-FBCD-F081-6199-F100CF63A5FF}" v="91" dt="2023-05-10T21:13:57.299"/>
    <p1510:client id="{68936490-0CC7-01E1-65B7-1C58CE43EE44}" v="37" dt="2023-05-10T18:57:41.571"/>
    <p1510:client id="{796E1A1F-25BD-C4F3-1E78-B4A7C95F2218}" v="61" dt="2023-05-17T20:11:33.455"/>
    <p1510:client id="{B2996FF7-B954-2855-B098-3F640091C27D}" v="123" dt="2023-05-10T22:14:47.060"/>
    <p1510:client id="{CE84C7F7-3B32-F34B-97E1-F55AE4C7B0DC}" v="19" dt="2023-05-10T22:54:27.1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660D2BD3-674A-4924-B12F-9C442C3D6068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813BB3A-2001-45FF-BCB9-B3A844B29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94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E4482EF-0143-43C3-897F-8BC650F2A068}" type="datetimeFigureOut">
              <a:rPr lang="en-US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D43E0622-95DA-40E2-AEF9-A876209F645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STEVE 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Want to be clear about the timing/sequencing (fact sheet coming soon)</a:t>
            </a:r>
          </a:p>
          <a:p>
            <a:r>
              <a:rPr lang="en-US"/>
              <a:t>In 2024 – new rules in place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E0622-95DA-40E2-AEF9-A876209F645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15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ELLIOTT – </a:t>
            </a:r>
          </a:p>
          <a:p>
            <a:r>
              <a:rPr lang="en-US">
                <a:cs typeface="Calibri"/>
              </a:rPr>
              <a:t>Housing continues to be a top priority</a:t>
            </a:r>
          </a:p>
          <a:p>
            <a:r>
              <a:rPr lang="en-US">
                <a:cs typeface="Calibri"/>
              </a:rPr>
              <a:t>We hear about housing needs regularly </a:t>
            </a:r>
          </a:p>
          <a:p>
            <a:r>
              <a:rPr lang="en-US">
                <a:cs typeface="Calibri"/>
              </a:rPr>
              <a:t>Home In Tacoma – focuses on one very important part (our housing growth strategy)</a:t>
            </a:r>
          </a:p>
          <a:p>
            <a:r>
              <a:rPr lang="en-US">
                <a:cs typeface="Calibri"/>
              </a:rPr>
              <a:t>But, does not stand alone (support for people experiencing house-lessness, renter assistance and protections, funding for affordable housing</a:t>
            </a:r>
          </a:p>
          <a:p>
            <a:r>
              <a:rPr lang="en-US">
                <a:cs typeface="Calibri"/>
              </a:rPr>
              <a:t>Anti-displacement: Housing rules are very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3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ELLIOTT – </a:t>
            </a:r>
          </a:p>
          <a:p>
            <a:r>
              <a:rPr lang="en-US"/>
              <a:t>Very important to frame HIT Phase 2 in the context of what Council has already decided</a:t>
            </a:r>
          </a:p>
          <a:p>
            <a:r>
              <a:rPr lang="en-US"/>
              <a:t>“Not </a:t>
            </a:r>
            <a:r>
              <a:rPr lang="en-US" u="sng"/>
              <a:t>if</a:t>
            </a:r>
            <a:r>
              <a:rPr lang="en-US"/>
              <a:t> we will support middle housing types, but </a:t>
            </a:r>
            <a:r>
              <a:rPr lang="en-US" u="sng"/>
              <a:t>how</a:t>
            </a:r>
            <a:r>
              <a:rPr lang="en-US"/>
              <a:t> to get it right”</a:t>
            </a:r>
          </a:p>
          <a:p>
            <a:r>
              <a:rPr lang="en-US"/>
              <a:t>Council gave us a solid foundation with Phase 1</a:t>
            </a:r>
          </a:p>
          <a:p>
            <a:r>
              <a:rPr lang="en-US"/>
              <a:t>And, direction on what Phase 2 will accomplish (some specifics – MFTE, View study in East Tacoma…)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47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Council gave strong foundation</a:t>
            </a:r>
          </a:p>
          <a:p>
            <a:endParaRPr lang="en-US"/>
          </a:p>
          <a:p>
            <a:r>
              <a:rPr lang="en-US"/>
              <a:t>Over the next couple of months, will focus on big picture: concepts for a zoning framework</a:t>
            </a:r>
          </a:p>
          <a:p>
            <a:r>
              <a:rPr lang="en-US"/>
              <a:t>At end of next round – a draft zoning map</a:t>
            </a:r>
          </a:p>
          <a:p>
            <a:r>
              <a:rPr lang="en-US"/>
              <a:t>Then – refinements, potential VSD expansion… </a:t>
            </a:r>
          </a:p>
          <a:p>
            <a:r>
              <a:rPr lang="en-US"/>
              <a:t>Ready for those neighborhood meetings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3E0622-95DA-40E2-AEF9-A876209F6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235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talked about form-based approaches extensively</a:t>
            </a:r>
          </a:p>
          <a:p>
            <a:r>
              <a:rPr lang="en-US"/>
              <a:t>Shifting away from unit count/density as the primary way to organize our zoning code</a:t>
            </a:r>
          </a:p>
          <a:p>
            <a:r>
              <a:rPr lang="en-US"/>
              <a:t>Toward scale/housing types (both focus primarily on the form of the building)</a:t>
            </a:r>
          </a:p>
          <a:p>
            <a:r>
              <a:rPr lang="en-US"/>
              <a:t>The concept of housing types is new to our code – it’s a way to communicate more clearly on the desired form of the building and to accommodate specific design considerations (such as shared space)</a:t>
            </a:r>
          </a:p>
          <a:p>
            <a:endParaRPr lang="en-US"/>
          </a:p>
          <a:p>
            <a:r>
              <a:rPr lang="en-US"/>
              <a:t>In the PC’s initial recommendations, we will have components of all 3 – but the big move is that it’s no longer going to be based on 1 unit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49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7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zoning map answers the question about the circumstances… Which do you think is right? What are the differences? Where should the City allow a little more density? POSTER OF THE CRITERIA with dots…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60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1 direction </a:t>
            </a:r>
          </a:p>
          <a:p>
            <a:endParaRPr lang="en-US"/>
          </a:p>
          <a:p>
            <a:r>
              <a:rPr lang="en-US"/>
              <a:t>About priorities; balance….</a:t>
            </a:r>
          </a:p>
          <a:p>
            <a:r>
              <a:rPr lang="en-US"/>
              <a:t>Over the next couple of months- </a:t>
            </a:r>
          </a:p>
          <a:p>
            <a:r>
              <a:rPr lang="en-US"/>
              <a:t>Establish the big moves (such as – are we increasing tree requirements?; options to encourage reusing existing buildings? How big will new buildings be?)</a:t>
            </a:r>
          </a:p>
          <a:p>
            <a:r>
              <a:rPr lang="en-US"/>
              <a:t>There will be tradeoffs with housing development and cost </a:t>
            </a:r>
          </a:p>
          <a:p>
            <a:r>
              <a:rPr lang="en-US"/>
              <a:t>By the Mar-April neighborhood meetings will have a package to react 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47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Phase 1 direction</a:t>
            </a:r>
          </a:p>
          <a:p>
            <a:r>
              <a:rPr lang="en-US"/>
              <a:t>How we write housing rules matters for how much housing gets built and affordability</a:t>
            </a:r>
          </a:p>
          <a:p>
            <a:r>
              <a:rPr lang="en-US"/>
              <a:t>Middle housing is important – but there will remain unmet need for affordable housing</a:t>
            </a:r>
          </a:p>
          <a:p>
            <a:r>
              <a:rPr lang="en-US"/>
              <a:t>Ownership opportunities </a:t>
            </a:r>
          </a:p>
          <a:p>
            <a:endParaRPr lang="en-US"/>
          </a:p>
          <a:p>
            <a:r>
              <a:rPr lang="en-US"/>
              <a:t>Decisions:</a:t>
            </a:r>
          </a:p>
          <a:p>
            <a:r>
              <a:rPr lang="en-US"/>
              <a:t>Over next couple of months – gathering input on tradeoffs (both for standards AND for specific affordability tools); using that to come up with big moves</a:t>
            </a:r>
          </a:p>
          <a:p>
            <a:r>
              <a:rPr lang="en-US"/>
              <a:t>One basic concept – incentives need to be valuable to developers (often that means allowing bigger buildings/more units)</a:t>
            </a:r>
          </a:p>
          <a:p>
            <a:r>
              <a:rPr lang="en-US"/>
              <a:t>By March-April:</a:t>
            </a:r>
          </a:p>
          <a:p>
            <a:r>
              <a:rPr lang="en-US"/>
              <a:t>At neighborhood meetings, share how those could play out</a:t>
            </a:r>
          </a:p>
          <a:p>
            <a:r>
              <a:rPr lang="en-US"/>
              <a:t>Refinements to the proposals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3E0622-95DA-40E2-AEF9-A876209F64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09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033" y="3940704"/>
            <a:ext cx="3539067" cy="84296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C75E3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9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>
                <a:solidFill>
                  <a:schemeClr val="bg1"/>
                </a:solidFill>
              </a:defRPr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>
                <a:solidFill>
                  <a:schemeClr val="bg1"/>
                </a:solidFill>
              </a:defRPr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03AED-8F3F-453B-B0CC-80E1C7C4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3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7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16" y="1422400"/>
            <a:ext cx="6737350" cy="1865842"/>
          </a:xfrm>
        </p:spPr>
        <p:txBody>
          <a:bodyPr anchor="b"/>
          <a:lstStyle>
            <a:lvl1pPr>
              <a:defRPr sz="6000" b="1">
                <a:solidFill>
                  <a:srgbClr val="1C787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516" y="3308830"/>
            <a:ext cx="6788150" cy="725538"/>
          </a:xfrm>
        </p:spPr>
        <p:txBody>
          <a:bodyPr/>
          <a:lstStyle>
            <a:lvl1pPr marL="0" indent="0">
              <a:buNone/>
              <a:defRPr sz="2400">
                <a:solidFill>
                  <a:srgbClr val="C75E3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9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" y="0"/>
            <a:ext cx="1219081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54533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754533" cy="35422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C8DD2C02-1E79-4749-AE38-14C837E8F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8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Sidebar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921519-72E6-4E13-A86D-07604E998CC0}"/>
              </a:ext>
            </a:extLst>
          </p:cNvPr>
          <p:cNvSpPr/>
          <p:nvPr userDrawn="1"/>
        </p:nvSpPr>
        <p:spPr>
          <a:xfrm>
            <a:off x="7" y="0"/>
            <a:ext cx="35814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934" y="636969"/>
            <a:ext cx="2972921" cy="1053723"/>
          </a:xfrm>
        </p:spPr>
        <p:txBody>
          <a:bodyPr anchor="t" anchorCtr="0">
            <a:normAutofit/>
          </a:bodyPr>
          <a:lstStyle>
            <a:lvl1pPr>
              <a:defRPr sz="164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6934" y="1825635"/>
            <a:ext cx="2972921" cy="244362"/>
          </a:xfrm>
        </p:spPr>
        <p:txBody>
          <a:bodyPr wrap="square">
            <a:spAutoFit/>
          </a:bodyPr>
          <a:lstStyle>
            <a:lvl1pPr marL="0" indent="0">
              <a:buNone/>
              <a:defRPr sz="988" b="0"/>
            </a:lvl1pPr>
            <a:lvl2pPr marL="414079" indent="0">
              <a:buNone/>
              <a:defRPr sz="1318"/>
            </a:lvl2pPr>
            <a:lvl3pPr marL="828157" indent="0">
              <a:buNone/>
              <a:defRPr sz="1153"/>
            </a:lvl3pPr>
            <a:lvl4pPr marL="1242237" indent="0">
              <a:buNone/>
              <a:defRPr sz="988"/>
            </a:lvl4pPr>
            <a:lvl5pPr marL="1656317" indent="0">
              <a:buNone/>
              <a:defRPr sz="988"/>
            </a:lvl5pPr>
          </a:lstStyle>
          <a:p>
            <a:pPr lvl="0"/>
            <a:r>
              <a:rPr lang="en-US"/>
              <a:t>Click to add additional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5C2F07-C2A0-4A3B-BD0A-D1B44CE408F7}"/>
              </a:ext>
            </a:extLst>
          </p:cNvPr>
          <p:cNvCxnSpPr/>
          <p:nvPr userDrawn="1"/>
        </p:nvCxnSpPr>
        <p:spPr>
          <a:xfrm>
            <a:off x="4102893" y="636966"/>
            <a:ext cx="7680767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96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2002633"/>
            <a:ext cx="10515600" cy="2852738"/>
          </a:xfrm>
        </p:spPr>
        <p:txBody>
          <a:bodyPr anchor="ctr"/>
          <a:lstStyle>
            <a:lvl1pPr algn="ctr">
              <a:lnSpc>
                <a:spcPct val="100000"/>
              </a:lnSpc>
              <a:defRPr sz="5433" cap="all" baseline="0">
                <a:solidFill>
                  <a:schemeClr val="bg1">
                    <a:lumMod val="9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8EF2B6-1707-43AE-B317-66CA94913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bg1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7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mess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436015-754D-4A45-969F-7CCE5AAECE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52931" y="4621347"/>
            <a:ext cx="8886152" cy="6513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 sz="1318" b="1"/>
            </a:lvl1pPr>
            <a:lvl2pPr marL="414079" indent="0" algn="ctr">
              <a:lnSpc>
                <a:spcPct val="100000"/>
              </a:lnSpc>
              <a:spcBef>
                <a:spcPts val="0"/>
              </a:spcBef>
              <a:spcAft>
                <a:spcPts val="988"/>
              </a:spcAft>
              <a:buNone/>
              <a:defRPr/>
            </a:lvl2pPr>
            <a:lvl3pPr marL="828157" indent="0">
              <a:buNone/>
              <a:defRPr/>
            </a:lvl3pPr>
          </a:lstStyle>
          <a:p>
            <a:pPr lvl="0"/>
            <a:r>
              <a:rPr lang="en-US"/>
              <a:t>Click to edit heading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E7285D-0173-4697-BD49-BCC716EC54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2931" y="1724506"/>
            <a:ext cx="8886152" cy="2119939"/>
          </a:xfrm>
        </p:spPr>
        <p:txBody>
          <a:bodyPr anchor="ctr">
            <a:spAutoFit/>
          </a:bodyPr>
          <a:lstStyle>
            <a:lvl1pPr marL="0" indent="0" algn="ctr">
              <a:buNone/>
              <a:defRPr sz="6588" b="0" cap="all" baseline="0">
                <a:latin typeface="+mj-lt"/>
              </a:defRPr>
            </a:lvl1pPr>
          </a:lstStyle>
          <a:p>
            <a:pPr lvl="0"/>
            <a:r>
              <a:rPr lang="en-US"/>
              <a:t>Click to edit key message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92E50-AD1B-4DE8-81C6-CBE0CAF2CEE3}"/>
              </a:ext>
            </a:extLst>
          </p:cNvPr>
          <p:cNvSpPr/>
          <p:nvPr userDrawn="1"/>
        </p:nvSpPr>
        <p:spPr>
          <a:xfrm>
            <a:off x="1" y="1"/>
            <a:ext cx="12192000" cy="1344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2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AF571B-0D2D-4FDF-9BA5-C2646CAF7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89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D2C02-1E79-4749-AE38-14C837E8F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320813" y="709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DD2C02-1E79-4749-AE38-14C837E8FCC5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15702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3" r:id="rId3"/>
    <p:sldLayoutId id="2147483682" r:id="rId4"/>
    <p:sldLayoutId id="2147483683" r:id="rId5"/>
    <p:sldLayoutId id="21474836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F3B6482-01DC-44FF-B649-C6B53B5DB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457" y="6430295"/>
            <a:ext cx="2743200" cy="217254"/>
          </a:xfrm>
          <a:prstGeom prst="rect">
            <a:avLst/>
          </a:prstGeom>
        </p:spPr>
        <p:txBody>
          <a:bodyPr rIns="0">
            <a:noAutofit/>
          </a:bodyPr>
          <a:lstStyle>
            <a:lvl1pPr algn="r">
              <a:defRPr sz="824">
                <a:solidFill>
                  <a:schemeClr val="tx2"/>
                </a:solidFill>
              </a:defRPr>
            </a:lvl1pPr>
          </a:lstStyle>
          <a:p>
            <a:fld id="{B044B40D-486A-4792-BFD0-B123E13E9B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1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828157" rtl="0" eaLnBrk="1" latinLnBrk="0" hangingPunct="1">
        <a:lnSpc>
          <a:spcPct val="90000"/>
        </a:lnSpc>
        <a:spcBef>
          <a:spcPct val="0"/>
        </a:spcBef>
        <a:buNone/>
        <a:defRPr sz="3953" kern="1200">
          <a:solidFill>
            <a:schemeClr val="tx1"/>
          </a:solidFill>
          <a:latin typeface="Montserrat SemiBold" panose="00000700000000000000" pitchFamily="2" charset="0"/>
          <a:ea typeface="+mj-ea"/>
          <a:cs typeface="+mj-cs"/>
        </a:defRPr>
      </a:lvl1pPr>
    </p:titleStyle>
    <p:bodyStyle>
      <a:lvl1pPr marL="0" indent="0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None/>
        <a:defRPr sz="1482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06516" indent="-206516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●"/>
        <a:defRPr sz="1318" kern="1200">
          <a:solidFill>
            <a:schemeClr val="tx1"/>
          </a:solidFill>
          <a:latin typeface="+mn-lt"/>
          <a:ea typeface="+mn-ea"/>
          <a:cs typeface="+mn-cs"/>
        </a:defRPr>
      </a:lvl2pPr>
      <a:lvl3pPr marL="424798" indent="-235271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Open Sans" panose="020B0606030504020204" pitchFamily="34" charset="0"/>
        <a:buChar char="−"/>
        <a:defRPr sz="1153" kern="1200">
          <a:solidFill>
            <a:schemeClr val="tx1"/>
          </a:solidFill>
          <a:latin typeface="+mn-lt"/>
          <a:ea typeface="+mn-ea"/>
          <a:cs typeface="+mn-cs"/>
        </a:defRPr>
      </a:lvl3pPr>
      <a:lvl4pPr marL="144927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4pPr>
      <a:lvl5pPr marL="1863356" indent="-207039" algn="l" defTabSz="828157" rtl="0" eaLnBrk="1" latinLnBrk="0" hangingPunct="1">
        <a:lnSpc>
          <a:spcPct val="100000"/>
        </a:lnSpc>
        <a:spcBef>
          <a:spcPts val="0"/>
        </a:spcBef>
        <a:spcAft>
          <a:spcPts val="988"/>
        </a:spcAft>
        <a:buFont typeface="Arial" panose="020B0604020202020204" pitchFamily="34" charset="0"/>
        <a:buChar char="•"/>
        <a:defRPr sz="988" kern="1200">
          <a:solidFill>
            <a:schemeClr val="tx1"/>
          </a:solidFill>
          <a:latin typeface="+mn-lt"/>
          <a:ea typeface="+mn-ea"/>
          <a:cs typeface="+mn-cs"/>
        </a:defRPr>
      </a:lvl5pPr>
      <a:lvl6pPr marL="2277436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69151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3105594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519673" indent="-207039" algn="l" defTabSz="828157" rtl="0" eaLnBrk="1" latinLnBrk="0" hangingPunct="1">
        <a:lnSpc>
          <a:spcPct val="90000"/>
        </a:lnSpc>
        <a:spcBef>
          <a:spcPts val="453"/>
        </a:spcBef>
        <a:buFont typeface="Arial" panose="020B0604020202020204" pitchFamily="34" charset="0"/>
        <a:buChar char="•"/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1pPr>
      <a:lvl2pPr marL="414079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2pPr>
      <a:lvl3pPr marL="82815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3pPr>
      <a:lvl4pPr marL="124223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4pPr>
      <a:lvl5pPr marL="1656317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5pPr>
      <a:lvl6pPr marL="207039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6pPr>
      <a:lvl7pPr marL="2484475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7pPr>
      <a:lvl8pPr marL="2898554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8pPr>
      <a:lvl9pPr marL="3312633" algn="l" defTabSz="828157" rtl="0" eaLnBrk="1" latinLnBrk="0" hangingPunct="1">
        <a:defRPr sz="16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98488" y="4110938"/>
            <a:ext cx="6035211" cy="16381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3600" b="1" i="1" dirty="0"/>
              <a:t>Home In Tacoma Project</a:t>
            </a:r>
          </a:p>
          <a:p>
            <a:r>
              <a:rPr lang="en-US" sz="3600" b="1" i="1" dirty="0"/>
              <a:t>Permit Advisory Group</a:t>
            </a:r>
            <a:endParaRPr lang="en-US" dirty="0"/>
          </a:p>
          <a:p>
            <a:r>
              <a:rPr lang="en-US" dirty="0"/>
              <a:t>May 17, 2023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368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3833-E6A1-3431-E377-C92DED09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Initial package: Mid-scale Zoning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77FF7-8679-D75A-93E1-64C7D6F21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800" cy="4351338"/>
          </a:xfrm>
        </p:spPr>
        <p:txBody>
          <a:bodyPr/>
          <a:lstStyle/>
          <a:p>
            <a:r>
              <a:rPr lang="en-US" b="1" dirty="0"/>
              <a:t>Mid-scale Residential</a:t>
            </a:r>
            <a:r>
              <a:rPr lang="en-US" dirty="0"/>
              <a:t>:    6 to 8 units on a typical lot; bonus to 4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i="1" dirty="0"/>
              <a:t>Bonus height near designated Corridors, where additional height will not be incompatible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7E787-2CAC-115E-E139-B896D718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440CC5-CD3E-F2AA-1DFF-7EB3C13F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29" y="1521953"/>
            <a:ext cx="6168561" cy="46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37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BDB577-037D-47DF-80FD-8F0DFD0A1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7"/>
          <a:stretch/>
        </p:blipFill>
        <p:spPr>
          <a:xfrm>
            <a:off x="6063509" y="403425"/>
            <a:ext cx="5871146" cy="4051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DF2E3-66E5-4DE7-956D-998E0230C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09" y="0"/>
            <a:ext cx="10515600" cy="1325563"/>
          </a:xfrm>
        </p:spPr>
        <p:txBody>
          <a:bodyPr/>
          <a:lstStyle/>
          <a:p>
            <a:r>
              <a:rPr lang="en-US"/>
              <a:t>Initial package: Standards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4E91C-65C2-457F-B9C7-277F840FB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FAB692C-2F65-4F05-8F99-08585D01A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91" y="973609"/>
            <a:ext cx="5310050" cy="5061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Adopted policy direction</a:t>
            </a:r>
          </a:p>
          <a:p>
            <a:r>
              <a:rPr lang="en-US" sz="2000" dirty="0"/>
              <a:t>Support middle housing</a:t>
            </a:r>
          </a:p>
          <a:p>
            <a:r>
              <a:rPr lang="en-US" sz="2000" dirty="0"/>
              <a:t>Compatibility with residential patterns (such as building size, yards, access)</a:t>
            </a:r>
          </a:p>
          <a:p>
            <a:r>
              <a:rPr lang="en-US" sz="2000" dirty="0"/>
              <a:t>Meet multiple goals – affordability, choice, ownership, sustainability, accessibility, reuse and more </a:t>
            </a:r>
          </a:p>
          <a:p>
            <a:pPr marL="0" indent="0">
              <a:buNone/>
            </a:pPr>
            <a:endParaRPr lang="en-US" sz="3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Initial proposals (highlights)</a:t>
            </a:r>
          </a:p>
          <a:p>
            <a:r>
              <a:rPr lang="en-US" sz="2000" dirty="0"/>
              <a:t>More flexibility (such as reduced lot size, setbacks, parking requirements)</a:t>
            </a:r>
          </a:p>
          <a:p>
            <a:r>
              <a:rPr lang="en-US" sz="2000" dirty="0"/>
              <a:t>Prioritize compatibility (such as building scale, housing type standards, trees, yard standards)</a:t>
            </a:r>
          </a:p>
          <a:p>
            <a:pPr marL="0" indent="0">
              <a:buNone/>
            </a:pPr>
            <a:endParaRPr lang="en-US" sz="700" b="1" i="1" dirty="0"/>
          </a:p>
          <a:p>
            <a:pPr marL="0" indent="0">
              <a:buNone/>
            </a:pPr>
            <a:r>
              <a:rPr lang="en-US" sz="2000" b="1" i="1" dirty="0"/>
              <a:t>NOTE: New state requirements (ex: parking requirements capped near major transit)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4810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B48BAF-4036-4215-A87F-09BFE3C149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2" t="1005"/>
          <a:stretch/>
        </p:blipFill>
        <p:spPr>
          <a:xfrm>
            <a:off x="6676106" y="1030101"/>
            <a:ext cx="5289413" cy="35675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ACE4B-E114-448D-AFC6-1F77CAAB4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985" y="333043"/>
            <a:ext cx="729392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Initial package: Affordability and Anti-displacement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6BD6C-DC2F-4D98-80CD-FD5A1934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58" y="1596118"/>
            <a:ext cx="6535442" cy="46692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Adopted policy direction</a:t>
            </a:r>
          </a:p>
          <a:p>
            <a:r>
              <a:rPr lang="en-US" sz="2000" dirty="0"/>
              <a:t>Calibrate standards to promote affordability</a:t>
            </a:r>
          </a:p>
          <a:p>
            <a:r>
              <a:rPr lang="en-US" sz="2000" dirty="0"/>
              <a:t>Strengthen regulatory affordable tools</a:t>
            </a:r>
          </a:p>
          <a:p>
            <a:r>
              <a:rPr lang="en-US" sz="2000" dirty="0"/>
              <a:t>Expand Multifamily Tax Exemption Program</a:t>
            </a:r>
          </a:p>
          <a:p>
            <a:r>
              <a:rPr lang="en-US" sz="2000" dirty="0"/>
              <a:t>Coordinated anti-displacement strategy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Initial proposals (highlights)</a:t>
            </a:r>
          </a:p>
          <a:p>
            <a:r>
              <a:rPr lang="en-US" sz="2000" dirty="0"/>
              <a:t>Get the costs/benefits right</a:t>
            </a:r>
          </a:p>
          <a:p>
            <a:r>
              <a:rPr lang="en-US" sz="2000" dirty="0"/>
              <a:t>Affordability is top priority, other public benefits could be considered</a:t>
            </a:r>
          </a:p>
          <a:p>
            <a:r>
              <a:rPr lang="en-US" sz="2000" dirty="0"/>
              <a:t>Density + building scale is most valuable as bonus</a:t>
            </a:r>
          </a:p>
          <a:p>
            <a:pPr marL="0" indent="0">
              <a:buNone/>
            </a:pPr>
            <a:r>
              <a:rPr lang="en-US" sz="2000" b="1" i="1" dirty="0"/>
              <a:t>NOTE: New state requirements (bonus from 4 to 6 with 2 affordable units)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DB681E-6A18-45B0-8910-6126DD20E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3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1170-F2ED-7C35-44D5-7643F900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State housing-related bills and HIT</a:t>
            </a:r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E7A6372-65F5-E246-3677-101311A41D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110243"/>
              </p:ext>
            </p:extLst>
          </p:nvPr>
        </p:nvGraphicFramePr>
        <p:xfrm>
          <a:off x="838203" y="1321772"/>
          <a:ext cx="10515597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4290">
                  <a:extLst>
                    <a:ext uri="{9D8B030D-6E8A-4147-A177-3AD203B41FA5}">
                      <a16:colId xmlns:a16="http://schemas.microsoft.com/office/drawing/2014/main" val="880748208"/>
                    </a:ext>
                  </a:extLst>
                </a:gridCol>
                <a:gridCol w="4133458">
                  <a:extLst>
                    <a:ext uri="{9D8B030D-6E8A-4147-A177-3AD203B41FA5}">
                      <a16:colId xmlns:a16="http://schemas.microsoft.com/office/drawing/2014/main" val="299419470"/>
                    </a:ext>
                  </a:extLst>
                </a:gridCol>
                <a:gridCol w="4327849">
                  <a:extLst>
                    <a:ext uri="{9D8B030D-6E8A-4147-A177-3AD203B41FA5}">
                      <a16:colId xmlns:a16="http://schemas.microsoft.com/office/drawing/2014/main" val="38760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Home In Tacoma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State bills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5666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Low-scale 1: 3 units (4 with bonus)</a:t>
                      </a:r>
                    </a:p>
                    <a:p>
                      <a:r>
                        <a:rPr lang="en-US" sz="2000"/>
                        <a:t>Low-scale 2: 4 units (6 with bonus)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4 units (6 with bonus)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18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Density bonuses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Affordability, proximity to Centers, parks, schools, etc.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Affordability, proximity to “major transit stops”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3778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Parking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Reducing, but not yet defined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No parking requirements within ½ mile of major transit stops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3737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ADUs (height)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Current is 20 feet, exploring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Must be at least 24 feet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494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SEPA  Exemptions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EIS in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/>
                        <a:t>Need to ensure EIS review meets state-required criteria (i.e. WSDOT review)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1646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ACAC6-6F90-2E30-D609-159C71D99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49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6901F-E9AC-1A4A-F0BD-B48C3427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Home In Tacoma Open House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ADDB6-187E-6FE1-83DE-4EA911161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7920"/>
            <a:ext cx="9652000" cy="42691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dirty="0">
                <a:ea typeface="+mn-lt"/>
                <a:cs typeface="+mn-lt"/>
              </a:rPr>
              <a:t>Learn about Home In Tacoma and share your views on how to get middle housing right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District 1:  Wednesday, June 7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at Tacoma Public Library Swasey Branch (7001 6th Ave)</a:t>
            </a:r>
            <a:endParaRPr lang="en-US" sz="2000" dirty="0">
              <a:cs typeface="Calibri" panose="020F0502020204030204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District 2: Thursday, May 25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at Meeker Middle School (4402 Nassau Ave NE)</a:t>
            </a:r>
            <a:endParaRPr lang="en-US" sz="20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District 3: Thursday, June 1</a:t>
            </a:r>
            <a:r>
              <a:rPr lang="en-US" sz="2000" baseline="30000" dirty="0">
                <a:ea typeface="+mn-lt"/>
                <a:cs typeface="+mn-lt"/>
              </a:rPr>
              <a:t>st</a:t>
            </a:r>
            <a:r>
              <a:rPr lang="en-US" sz="2000" dirty="0">
                <a:ea typeface="+mn-lt"/>
                <a:cs typeface="+mn-lt"/>
              </a:rPr>
              <a:t> at Tacoma Community House (1314 S L St.)</a:t>
            </a:r>
            <a:endParaRPr lang="en-US" sz="20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District 4: Monday, May 22</a:t>
            </a:r>
            <a:r>
              <a:rPr lang="en-US" sz="2000" baseline="30000" dirty="0">
                <a:ea typeface="+mn-lt"/>
                <a:cs typeface="+mn-lt"/>
              </a:rPr>
              <a:t>nd</a:t>
            </a:r>
            <a:r>
              <a:rPr lang="en-US" sz="2000" dirty="0">
                <a:ea typeface="+mn-lt"/>
                <a:cs typeface="+mn-lt"/>
              </a:rPr>
              <a:t> at Stewart Middle School (5010 Pacific Ave)</a:t>
            </a:r>
            <a:endParaRPr lang="en-US" sz="20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District 5: Thursday, June 8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at Tacoma Public Library Fern Hill Branch (765 S 84th St.)</a:t>
            </a:r>
            <a:endParaRPr lang="en-US" sz="2000" dirty="0"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500"/>
              </a:spcBef>
            </a:pPr>
            <a:r>
              <a:rPr lang="en-US" sz="2000" dirty="0">
                <a:ea typeface="+mn-lt"/>
                <a:cs typeface="+mn-lt"/>
              </a:rPr>
              <a:t>Virtual Meeting: Wednesday, June 14</a:t>
            </a:r>
            <a:r>
              <a:rPr lang="en-US" sz="2000" baseline="30000" dirty="0">
                <a:ea typeface="+mn-lt"/>
                <a:cs typeface="+mn-lt"/>
              </a:rPr>
              <a:t>th</a:t>
            </a:r>
            <a:r>
              <a:rPr lang="en-US" sz="2000" dirty="0">
                <a:ea typeface="+mn-lt"/>
                <a:cs typeface="+mn-lt"/>
              </a:rPr>
              <a:t> on Zoom </a:t>
            </a:r>
            <a:endParaRPr lang="en-US" sz="2000" dirty="0">
              <a:cs typeface="Calibri" panose="020F0502020204030204"/>
            </a:endParaRP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endParaRPr lang="en-US" sz="1200" b="1" dirty="0">
              <a:ea typeface="+mn-lt"/>
              <a:cs typeface="+mn-lt"/>
            </a:endParaRPr>
          </a:p>
          <a:p>
            <a:pPr marL="0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US" sz="2400" dirty="0">
                <a:ea typeface="+mn-lt"/>
                <a:cs typeface="+mn-lt"/>
              </a:rPr>
              <a:t>Meetings are 6-8 p.m. and are free and open to all!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02DE5-0939-2799-F358-F044BA7BDD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06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52B5A-9E35-D0CC-F2D0-76330A548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D3C09-A991-A8B3-60AD-AD6ACF0A7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Home In Tacoma – initial package</a:t>
            </a:r>
          </a:p>
          <a:p>
            <a:endParaRPr lang="en-US"/>
          </a:p>
          <a:p>
            <a:r>
              <a:rPr lang="en-US"/>
              <a:t>State housing bills and options for Home In Tacoma</a:t>
            </a:r>
          </a:p>
          <a:p>
            <a:endParaRPr lang="en-US"/>
          </a:p>
          <a:p>
            <a:r>
              <a:rPr lang="en-US"/>
              <a:t>Upcoming Council District meetings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36321-D24F-DF93-A1EF-AE42983D3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8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209A3-0058-4BF4-B923-2A4C9B16F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Calibri Light"/>
                <a:cs typeface="Calibri Ligh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C737C-C970-47E8-8C9A-2F8417984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588"/>
            <a:ext cx="10363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/>
              <a:t>Review and discuss</a:t>
            </a:r>
          </a:p>
          <a:p>
            <a:r>
              <a:rPr lang="en-US"/>
              <a:t>Home In Tacoma – Phase 2 i</a:t>
            </a:r>
            <a:r>
              <a:rPr lang="en-US">
                <a:ea typeface="Calibri"/>
                <a:cs typeface="Calibri"/>
              </a:rPr>
              <a:t>nitial zoning and standards</a:t>
            </a:r>
          </a:p>
          <a:p>
            <a:r>
              <a:rPr lang="en-US">
                <a:ea typeface="Calibri"/>
                <a:cs typeface="Calibri"/>
              </a:rPr>
              <a:t>2023 State Legislative Session and options for Home In Tacoma</a:t>
            </a:r>
          </a:p>
          <a:p>
            <a:r>
              <a:rPr lang="en-US">
                <a:ea typeface="Calibri"/>
                <a:cs typeface="Calibri"/>
              </a:rPr>
              <a:t>Upcoming City Council District in-person meetings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59AD7-B923-4253-99C3-286C1C21C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2DB3D04-6DBB-03ED-D919-7627CF8FB8E7}"/>
              </a:ext>
            </a:extLst>
          </p:cNvPr>
          <p:cNvSpPr/>
          <p:nvPr/>
        </p:nvSpPr>
        <p:spPr>
          <a:xfrm>
            <a:off x="524359" y="1133529"/>
            <a:ext cx="11085590" cy="557077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8C0961-58C4-BF45-482C-A5E52F03A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003" y="297384"/>
            <a:ext cx="11018807" cy="678582"/>
          </a:xfrm>
        </p:spPr>
        <p:txBody>
          <a:bodyPr>
            <a:noAutofit/>
          </a:bodyPr>
          <a:lstStyle/>
          <a:p>
            <a:r>
              <a:rPr lang="en-US" sz="3200">
                <a:solidFill>
                  <a:srgbClr val="1C787A"/>
                </a:solidFill>
              </a:rPr>
              <a:t>Home in Tacoma as part of the </a:t>
            </a:r>
            <a:br>
              <a:rPr lang="en-US" sz="3200">
                <a:solidFill>
                  <a:srgbClr val="1C787A"/>
                </a:solidFill>
              </a:rPr>
            </a:br>
            <a:r>
              <a:rPr lang="en-US" sz="3200">
                <a:solidFill>
                  <a:srgbClr val="1C787A"/>
                </a:solidFill>
              </a:rPr>
              <a:t>Affordable Housing Action Strategy (AHAS)</a:t>
            </a:r>
            <a:endParaRPr lang="en-US" sz="3200">
              <a:solidFill>
                <a:srgbClr val="1C787A"/>
              </a:solidFill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4EAF0-96AD-4CFB-8E3F-6B06A079022A}"/>
              </a:ext>
            </a:extLst>
          </p:cNvPr>
          <p:cNvSpPr txBox="1"/>
          <p:nvPr/>
        </p:nvSpPr>
        <p:spPr>
          <a:xfrm>
            <a:off x="2654921" y="1710593"/>
            <a:ext cx="3507486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cs typeface="Calibri"/>
              </a:rPr>
              <a:t>AHAS Objectives</a:t>
            </a:r>
          </a:p>
          <a:p>
            <a:r>
              <a:rPr lang="en-US" b="1">
                <a:solidFill>
                  <a:schemeClr val="bg1"/>
                </a:solidFill>
              </a:rPr>
              <a:t>Objective 1</a:t>
            </a:r>
            <a:r>
              <a:rPr lang="en-US">
                <a:solidFill>
                  <a:schemeClr val="bg1"/>
                </a:solidFill>
              </a:rPr>
              <a:t>: 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More homes for more people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b="1">
              <a:solidFill>
                <a:schemeClr val="bg1"/>
              </a:solidFill>
              <a:cs typeface="Calibri"/>
            </a:endParaRPr>
          </a:p>
          <a:p>
            <a:r>
              <a:rPr lang="en-US" b="1">
                <a:solidFill>
                  <a:schemeClr val="bg1"/>
                </a:solidFill>
              </a:rPr>
              <a:t>Objective 2</a:t>
            </a:r>
            <a:r>
              <a:rPr lang="en-US">
                <a:solidFill>
                  <a:schemeClr val="bg1"/>
                </a:solidFill>
              </a:rPr>
              <a:t>: 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Keep housing affordable and in 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good repair 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b="1">
              <a:solidFill>
                <a:schemeClr val="bg1"/>
              </a:solidFill>
              <a:cs typeface="Calibri"/>
            </a:endParaRPr>
          </a:p>
          <a:p>
            <a:r>
              <a:rPr lang="en-US" b="1">
                <a:solidFill>
                  <a:schemeClr val="bg1"/>
                </a:solidFill>
              </a:rPr>
              <a:t>Objective 3</a:t>
            </a:r>
            <a:r>
              <a:rPr lang="en-US">
                <a:solidFill>
                  <a:schemeClr val="bg1"/>
                </a:solidFill>
              </a:rPr>
              <a:t>: 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Help people stay in their homes 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and communities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 b="1">
              <a:solidFill>
                <a:schemeClr val="bg1"/>
              </a:solidFill>
              <a:cs typeface="Calibri"/>
            </a:endParaRPr>
          </a:p>
          <a:p>
            <a:r>
              <a:rPr lang="en-US" b="1">
                <a:solidFill>
                  <a:schemeClr val="bg1"/>
                </a:solidFill>
              </a:rPr>
              <a:t>Objective 4</a:t>
            </a:r>
            <a:r>
              <a:rPr lang="en-US">
                <a:solidFill>
                  <a:schemeClr val="bg1"/>
                </a:solidFill>
              </a:rPr>
              <a:t>: 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Reduce barriers for people who </a:t>
            </a:r>
            <a:br>
              <a:rPr lang="en-US"/>
            </a:br>
            <a:r>
              <a:rPr lang="en-US">
                <a:solidFill>
                  <a:schemeClr val="bg1"/>
                </a:solidFill>
              </a:rPr>
              <a:t>often encounter them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9A967B-41A0-3A3F-354F-9EE4FBA3E67E}"/>
              </a:ext>
            </a:extLst>
          </p:cNvPr>
          <p:cNvSpPr/>
          <p:nvPr/>
        </p:nvSpPr>
        <p:spPr>
          <a:xfrm>
            <a:off x="6263038" y="1964408"/>
            <a:ext cx="4972371" cy="39176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B2750F-DF10-795F-E8ED-82CCD088AC7D}"/>
              </a:ext>
            </a:extLst>
          </p:cNvPr>
          <p:cNvGrpSpPr/>
          <p:nvPr/>
        </p:nvGrpSpPr>
        <p:grpSpPr>
          <a:xfrm>
            <a:off x="7176213" y="2646789"/>
            <a:ext cx="3675718" cy="2628734"/>
            <a:chOff x="6491704" y="2633873"/>
            <a:chExt cx="3675718" cy="26287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9A1AEB-DA2E-483B-8522-88ABFF5EC3B6}"/>
                </a:ext>
              </a:extLst>
            </p:cNvPr>
            <p:cNvSpPr txBox="1"/>
            <p:nvPr/>
          </p:nvSpPr>
          <p:spPr>
            <a:xfrm>
              <a:off x="6491704" y="2633873"/>
              <a:ext cx="3407704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400" b="1"/>
                <a:t>Home In Tacoma</a:t>
              </a:r>
              <a:endParaRPr lang="en-US" sz="2400" b="1">
                <a:cs typeface="Calibri"/>
              </a:endParaRPr>
            </a:p>
            <a:p>
              <a:r>
                <a:rPr lang="en-US"/>
                <a:t>Updating Tacoma’s housing rules to promote housing supply, choice and affordability</a:t>
              </a:r>
              <a:endParaRPr lang="en-US">
                <a:cs typeface="Calibri"/>
              </a:endParaRPr>
            </a:p>
            <a:p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B39A7D-CDEF-42F5-8812-4767A8A83D1F}"/>
                </a:ext>
              </a:extLst>
            </p:cNvPr>
            <p:cNvSpPr txBox="1"/>
            <p:nvPr/>
          </p:nvSpPr>
          <p:spPr>
            <a:xfrm>
              <a:off x="6493240" y="4000723"/>
              <a:ext cx="3674182" cy="126188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Residential zoning and standards</a:t>
              </a:r>
              <a:endParaRPr lang="en-US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Affordable housing regulatory tools</a:t>
              </a:r>
              <a:endParaRPr lang="en-US">
                <a:cs typeface="Calibri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/>
                <a:t>Actions to support growth</a:t>
              </a:r>
              <a:endParaRPr lang="en-US">
                <a:cs typeface="Calibri"/>
              </a:endParaRPr>
            </a:p>
            <a:p>
              <a:endParaRPr lang="en-US" sz="1100"/>
            </a:p>
            <a:p>
              <a:endParaRPr 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316069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688D7D-A260-4F86-A4D1-0B6785329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E1D889-7285-4312-B292-D90C589E1FFC}"/>
              </a:ext>
            </a:extLst>
          </p:cNvPr>
          <p:cNvSpPr txBox="1">
            <a:spLocks/>
          </p:cNvSpPr>
          <p:nvPr/>
        </p:nvSpPr>
        <p:spPr>
          <a:xfrm>
            <a:off x="647304" y="402258"/>
            <a:ext cx="10515600" cy="9754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C787A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Home In Tacoma – Phase 1 Outcomes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D6E9AF-1507-4D65-B209-4169652511CD}"/>
              </a:ext>
            </a:extLst>
          </p:cNvPr>
          <p:cNvSpPr txBox="1">
            <a:spLocks/>
          </p:cNvSpPr>
          <p:nvPr/>
        </p:nvSpPr>
        <p:spPr>
          <a:xfrm>
            <a:off x="818952" y="1377701"/>
            <a:ext cx="5105400" cy="5047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Established a 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iddle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Housing Growth Strategy </a:t>
            </a:r>
          </a:p>
          <a:p>
            <a:pPr lvl="1"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Comprehensive Plan goals and policies </a:t>
            </a:r>
          </a:p>
          <a:p>
            <a:pPr lvl="1"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Low-scale and Mid-scale Land Use Designations</a:t>
            </a:r>
          </a:p>
          <a:p>
            <a:pPr lvl="1"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Updated range of housing types and densities to be allowed in areas formerly designated for single-family detached</a:t>
            </a:r>
          </a:p>
          <a:p>
            <a:pPr hangingPunct="0"/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Direction</a:t>
            </a:r>
          </a:p>
          <a:p>
            <a:pPr lvl="1"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Expand tools to address affordability and anti-displacement </a:t>
            </a:r>
          </a:p>
          <a:p>
            <a:pPr lvl="1" hangingPunct="0"/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Evaluate public facility and service needs</a:t>
            </a:r>
          </a:p>
          <a:p>
            <a:pPr lvl="1" hangingPunct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Shift towards form-based codes </a:t>
            </a:r>
          </a:p>
          <a:p>
            <a:pPr hangingPunct="0"/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D62E4-F06C-8BF5-7794-B16E1C4EF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7701"/>
            <a:ext cx="5482390" cy="44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8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2B05-5CBB-8893-F734-8A8786851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49" y="215153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Engagement overview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3ED99-D4D4-6CA1-4EA4-0103C224A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682" y="1182287"/>
            <a:ext cx="8696904" cy="443974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buNone/>
            </a:pPr>
            <a:r>
              <a:rPr lang="en-US" b="1">
                <a:cs typeface="Calibri" panose="020F0502020204030204"/>
              </a:rPr>
              <a:t>Round 1: January to February</a:t>
            </a:r>
            <a:r>
              <a:rPr lang="en-US">
                <a:cs typeface="Calibri" panose="020F0502020204030204"/>
              </a:rPr>
              <a:t> </a:t>
            </a:r>
            <a:endParaRPr lang="en-US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Housing equity champions: 24 participants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Environmental Impact Statement: ~100 comments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Home In Tacoma survey: ~1100 responses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Ideas wall: 100+ and growing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Developer engagement  </a:t>
            </a:r>
            <a:endParaRPr lang="en-US" sz="2600">
              <a:ea typeface="+mn-lt"/>
              <a:cs typeface="+mn-lt"/>
            </a:endParaRPr>
          </a:p>
          <a:p>
            <a:pPr>
              <a:buFont typeface="Wingdings,Sans-Serif"/>
              <a:buChar char="ü"/>
            </a:pPr>
            <a:r>
              <a:rPr lang="en-US" sz="2600">
                <a:cs typeface="Calibri" panose="020F0502020204030204"/>
              </a:rPr>
              <a:t>Community events and meetings</a:t>
            </a:r>
          </a:p>
          <a:p>
            <a:pPr marL="0" indent="0">
              <a:buNone/>
            </a:pPr>
            <a:endParaRPr lang="en-US" sz="1400" b="1">
              <a:cs typeface="Calibri" panose="020F0502020204030204"/>
            </a:endParaRP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Round 2: April to June </a:t>
            </a:r>
            <a:endParaRPr lang="en-US"/>
          </a:p>
          <a:p>
            <a:pPr>
              <a:buFont typeface="Wingdings" panose="020B0604020202020204" pitchFamily="34" charset="0"/>
              <a:buChar char="Ø"/>
            </a:pPr>
            <a:r>
              <a:rPr lang="en-US" sz="2600">
                <a:cs typeface="Calibri" panose="020F0502020204030204"/>
              </a:rPr>
              <a:t>In-person City Council District meetings</a:t>
            </a:r>
          </a:p>
          <a:p>
            <a:pPr marL="0" indent="0">
              <a:buNone/>
            </a:pPr>
            <a:r>
              <a:rPr lang="en-US" b="1">
                <a:cs typeface="Calibri" panose="020F0502020204030204"/>
              </a:rPr>
              <a:t>Round 3: mid-2023</a:t>
            </a:r>
          </a:p>
          <a:p>
            <a:pPr>
              <a:buFont typeface="Wingdings" panose="020B0604020202020204" pitchFamily="34" charset="0"/>
              <a:buChar char="Ø"/>
            </a:pPr>
            <a:r>
              <a:rPr lang="en-US" sz="2600">
                <a:cs typeface="Calibri" panose="020F0502020204030204"/>
              </a:rPr>
              <a:t>Planning Commission Public Hearing</a:t>
            </a:r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FA0796-54BC-420F-E456-49EA035BC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4CF359D6-A5F0-AA25-F419-81E96EFE3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5108" y="808405"/>
            <a:ext cx="4451410" cy="4439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DEC56C-20A3-9EAF-2265-1ED7F25E3C6C}"/>
              </a:ext>
            </a:extLst>
          </p:cNvPr>
          <p:cNvSpPr txBox="1"/>
          <p:nvPr/>
        </p:nvSpPr>
        <p:spPr>
          <a:xfrm>
            <a:off x="6731702" y="5358863"/>
            <a:ext cx="746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</a:rPr>
              <a:t>cityoftacoma.org/</a:t>
            </a:r>
            <a:r>
              <a:rPr lang="en-US" sz="2800" err="1">
                <a:solidFill>
                  <a:srgbClr val="0070C0"/>
                </a:solidFill>
              </a:rPr>
              <a:t>homeintacoma</a:t>
            </a:r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3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11AD6-6ABE-47FC-AB0D-AF36DFF3AE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DD2C02-1E79-4749-AE38-14C837E8FCC5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3F0E3B-6B28-48C3-8044-F995E1EF8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84" y="253522"/>
            <a:ext cx="10515600" cy="1325563"/>
          </a:xfrm>
        </p:spPr>
        <p:txBody>
          <a:bodyPr/>
          <a:lstStyle/>
          <a:p>
            <a:r>
              <a:rPr lang="en-US" dirty="0"/>
              <a:t>Initial package: Zoning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CA2649-C4F7-481E-B4C8-25832EB4E92D}"/>
              </a:ext>
            </a:extLst>
          </p:cNvPr>
          <p:cNvSpPr txBox="1">
            <a:spLocks/>
          </p:cNvSpPr>
          <p:nvPr/>
        </p:nvSpPr>
        <p:spPr>
          <a:xfrm>
            <a:off x="671283" y="1172701"/>
            <a:ext cx="6933165" cy="4725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/>
              <a:t>Adopted policy direction</a:t>
            </a:r>
          </a:p>
          <a:p>
            <a:r>
              <a:rPr lang="en-US" sz="2000"/>
              <a:t>Missing Middle Housing (citywide, systematic approach)</a:t>
            </a:r>
          </a:p>
          <a:p>
            <a:r>
              <a:rPr lang="en-US" sz="2000"/>
              <a:t>Low-scale and Mid-scale areas</a:t>
            </a:r>
          </a:p>
          <a:p>
            <a:r>
              <a:rPr lang="en-US" sz="2000"/>
              <a:t>Housing types, number of units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" b="1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b="1"/>
              <a:t>Initial proposals (highlights)</a:t>
            </a:r>
          </a:p>
          <a:p>
            <a:r>
              <a:rPr lang="en-US" sz="2000"/>
              <a:t>A “hybrid” form-based system</a:t>
            </a:r>
          </a:p>
          <a:p>
            <a:r>
              <a:rPr lang="en-US" sz="2000"/>
              <a:t>2 Low-scale zones and 1 Mid-scale zone</a:t>
            </a:r>
          </a:p>
          <a:p>
            <a:r>
              <a:rPr lang="en-US" sz="2000"/>
              <a:t>Higher density + scale through bonuses; near “complete neighborhood features”</a:t>
            </a:r>
          </a:p>
          <a:p>
            <a:r>
              <a:rPr lang="en-US" sz="2000"/>
              <a:t>Other areas (such as Parks and Open Space) zoned Low-scale; new Passive Open Space Overlay District</a:t>
            </a:r>
          </a:p>
          <a:p>
            <a:endParaRPr lang="en-US" sz="2000"/>
          </a:p>
          <a:p>
            <a:endParaRPr lang="en-US" sz="2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972F14-4C3F-491D-9A71-562DE5F9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914" y="618647"/>
            <a:ext cx="3899798" cy="43079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2497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853F1-333D-B3BB-56B6-18A54092C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C13F5-74DE-2E66-19B2-E4869FFBAD50}"/>
              </a:ext>
            </a:extLst>
          </p:cNvPr>
          <p:cNvSpPr txBox="1"/>
          <p:nvPr/>
        </p:nvSpPr>
        <p:spPr>
          <a:xfrm>
            <a:off x="935273" y="3722460"/>
            <a:ext cx="3333567" cy="187743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1. Unit Count</a:t>
            </a:r>
            <a:endParaRPr lang="en-US" sz="2000">
              <a:cs typeface="Calibri"/>
            </a:endParaRPr>
          </a:p>
          <a:p>
            <a:pPr>
              <a:defRPr/>
            </a:pPr>
            <a:r>
              <a:rPr lang="en-US" sz="2000" i="1">
                <a:ea typeface="+mn-lt"/>
                <a:cs typeface="+mn-lt"/>
              </a:rPr>
              <a:t>How many units can be accommodated on a specific site. </a:t>
            </a:r>
          </a:p>
          <a:p>
            <a:pPr>
              <a:defRPr/>
            </a:pPr>
            <a:endParaRPr lang="en-US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>
              <a:effectLst/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048720-37C7-6965-2472-62EB572ED6DB}"/>
              </a:ext>
            </a:extLst>
          </p:cNvPr>
          <p:cNvSpPr txBox="1"/>
          <p:nvPr/>
        </p:nvSpPr>
        <p:spPr>
          <a:xfrm>
            <a:off x="4459524" y="3713800"/>
            <a:ext cx="3291365" cy="22159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2. Scale </a:t>
            </a:r>
            <a:endParaRPr lang="en-US" sz="2000" b="1">
              <a:latin typeface="Calibri"/>
              <a:cs typeface="Calibri"/>
            </a:endParaRPr>
          </a:p>
          <a:p>
            <a:pPr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District-wide standards, </a:t>
            </a:r>
          </a:p>
          <a:p>
            <a:pPr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such as: </a:t>
            </a:r>
            <a:endParaRPr lang="en-US"/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ea typeface="+mn-lt"/>
                <a:cs typeface="+mn-lt"/>
              </a:rPr>
              <a:t>Height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Setbacks </a:t>
            </a:r>
            <a:endParaRPr lang="en-US" sz="2000" i="1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 sz="2000" i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AA4AA-C537-93C0-97C5-8335331179BF}"/>
              </a:ext>
            </a:extLst>
          </p:cNvPr>
          <p:cNvSpPr txBox="1"/>
          <p:nvPr/>
        </p:nvSpPr>
        <p:spPr>
          <a:xfrm>
            <a:off x="7923158" y="3713800"/>
            <a:ext cx="3333567" cy="3631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000" b="1"/>
              <a:t>3. Housing Types </a:t>
            </a:r>
            <a:endParaRPr lang="en-US" sz="2000" b="1">
              <a:cs typeface="Calibri"/>
            </a:endParaRPr>
          </a:p>
          <a:p>
            <a:pPr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Housing-type based standards, such as: </a:t>
            </a:r>
            <a:endParaRPr lang="en-US" sz="2000" i="1">
              <a:effectLst/>
              <a:latin typeface="Calibri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ea typeface="+mn-lt"/>
                <a:cs typeface="+mn-lt"/>
              </a:rPr>
              <a:t>Building dimensional standards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Orientation 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Access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000" i="1">
                <a:latin typeface="Calibri"/>
                <a:ea typeface="Calibri" panose="020F0502020204030204" pitchFamily="34" charset="0"/>
                <a:cs typeface="Calibri"/>
              </a:rPr>
              <a:t>Building design elements </a:t>
            </a:r>
            <a:endParaRPr lang="en-US" sz="2000" i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 sz="2000" i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 marL="342900" indent="-342900">
              <a:buFont typeface="Arial"/>
              <a:buChar char="•"/>
              <a:defRPr/>
            </a:pPr>
            <a:endParaRPr lang="en-US" sz="2000" i="1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 sz="1200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  <a:p>
            <a:pPr>
              <a:defRPr/>
            </a:pPr>
            <a:endParaRPr lang="en-US"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B91E9-0A42-846F-B707-DD661EFAD64C}"/>
              </a:ext>
            </a:extLst>
          </p:cNvPr>
          <p:cNvGrpSpPr/>
          <p:nvPr/>
        </p:nvGrpSpPr>
        <p:grpSpPr>
          <a:xfrm>
            <a:off x="949037" y="1337882"/>
            <a:ext cx="10031202" cy="2377345"/>
            <a:chOff x="949037" y="1476427"/>
            <a:chExt cx="10031202" cy="2377345"/>
          </a:xfrm>
        </p:grpSpPr>
        <p:pic>
          <p:nvPicPr>
            <p:cNvPr id="2" name="Picture 14">
              <a:extLst>
                <a:ext uri="{FF2B5EF4-FFF2-40B4-BE49-F238E27FC236}">
                  <a16:creationId xmlns:a16="http://schemas.microsoft.com/office/drawing/2014/main" id="{D47176BE-33F4-FC67-6131-34256DBFF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526" t="40046" r="52190" b="41053"/>
            <a:stretch/>
          </p:blipFill>
          <p:spPr>
            <a:xfrm>
              <a:off x="4378036" y="1550970"/>
              <a:ext cx="2856690" cy="2023014"/>
            </a:xfrm>
            <a:prstGeom prst="rect">
              <a:avLst/>
            </a:prstGeom>
          </p:spPr>
        </p:pic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4487A090-FE20-F236-0D50-40C437548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526" t="39039" r="29524" b="40666"/>
            <a:stretch/>
          </p:blipFill>
          <p:spPr>
            <a:xfrm>
              <a:off x="7682798" y="1476427"/>
              <a:ext cx="3297441" cy="2172243"/>
            </a:xfrm>
            <a:prstGeom prst="rect">
              <a:avLst/>
            </a:prstGeom>
          </p:spPr>
        </p:pic>
        <p:pic>
          <p:nvPicPr>
            <p:cNvPr id="5" name="Picture 14">
              <a:extLst>
                <a:ext uri="{FF2B5EF4-FFF2-40B4-BE49-F238E27FC236}">
                  <a16:creationId xmlns:a16="http://schemas.microsoft.com/office/drawing/2014/main" id="{8955AC89-68FF-87DD-4D0F-1ABE0AA57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774" t="39039" r="72932" b="38827"/>
            <a:stretch/>
          </p:blipFill>
          <p:spPr>
            <a:xfrm>
              <a:off x="949037" y="1484710"/>
              <a:ext cx="2858342" cy="2369062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8B400C9-944D-3A96-480E-D369B1146537}"/>
              </a:ext>
            </a:extLst>
          </p:cNvPr>
          <p:cNvSpPr txBox="1">
            <a:spLocks/>
          </p:cNvSpPr>
          <p:nvPr/>
        </p:nvSpPr>
        <p:spPr>
          <a:xfrm>
            <a:off x="591520" y="188376"/>
            <a:ext cx="10651443" cy="1423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Initial package: Hybrid Zoning Framework</a:t>
            </a:r>
          </a:p>
        </p:txBody>
      </p:sp>
    </p:spTree>
    <p:extLst>
      <p:ext uri="{BB962C8B-B14F-4D97-AF65-F5344CB8AC3E}">
        <p14:creationId xmlns:p14="http://schemas.microsoft.com/office/powerpoint/2010/main" val="2167442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33BF6C3-1817-1199-07A7-9B1B43E538AE}"/>
              </a:ext>
            </a:extLst>
          </p:cNvPr>
          <p:cNvSpPr txBox="1">
            <a:spLocks/>
          </p:cNvSpPr>
          <p:nvPr/>
        </p:nvSpPr>
        <p:spPr>
          <a:xfrm>
            <a:off x="610118" y="369792"/>
            <a:ext cx="9821863" cy="1387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C787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ea typeface="+mj-lt"/>
                <a:cs typeface="+mj-lt"/>
              </a:rPr>
              <a:t>Initial package: Housing Types</a:t>
            </a:r>
            <a:endParaRPr lang="en-US" sz="480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A754693-DC25-6E2C-728A-ACB8B2C45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0813" y="70960"/>
            <a:ext cx="2743200" cy="365125"/>
          </a:xfrm>
        </p:spPr>
        <p:txBody>
          <a:bodyPr/>
          <a:lstStyle/>
          <a:p>
            <a:fld id="{C8DD2C02-1E79-4749-AE38-14C837E8FCC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A7FE1C-4124-75A9-2DEB-455B2777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33" y="1323132"/>
            <a:ext cx="10922000" cy="331827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AD87D9-142C-F395-E93C-433AAECEA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60" y="4641407"/>
            <a:ext cx="2051695" cy="113261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>
                <a:ea typeface="PMingLiU"/>
                <a:cs typeface="Calibri"/>
              </a:rPr>
              <a:t>Small, detached building behind main structure (1 or 2 units)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>
              <a:effectLst/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800"/>
          </a:p>
          <a:p>
            <a:pPr marL="0"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>
              <a:effectLst/>
              <a:ea typeface="PMingLiU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898F37-9DF8-57E9-74B4-49173867D03D}"/>
              </a:ext>
            </a:extLst>
          </p:cNvPr>
          <p:cNvSpPr txBox="1">
            <a:spLocks/>
          </p:cNvSpPr>
          <p:nvPr/>
        </p:nvSpPr>
        <p:spPr>
          <a:xfrm>
            <a:off x="2910125" y="4616875"/>
            <a:ext cx="2227169" cy="1132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ea typeface="PMingLiU"/>
                <a:cs typeface="Calibri"/>
              </a:rPr>
              <a:t>A group of units arranged around a shared courtyard. Depending on the zone, could be attached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ea typeface="PMingLiU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5E326A-7D2F-37A6-9780-E68EDF83408D}"/>
              </a:ext>
            </a:extLst>
          </p:cNvPr>
          <p:cNvSpPr txBox="1">
            <a:spLocks/>
          </p:cNvSpPr>
          <p:nvPr/>
        </p:nvSpPr>
        <p:spPr>
          <a:xfrm>
            <a:off x="5000560" y="4616875"/>
            <a:ext cx="2320407" cy="1132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ea typeface="PMingLiU"/>
                <a:cs typeface="Calibri"/>
              </a:rPr>
              <a:t>A single building with 1 to 6 units, generally the size and position of a single-family house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ea typeface="PMingLiU"/>
              <a:cs typeface="Calibri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75DB2B-3E2D-ED21-EB93-AA8E69F4B5F9}"/>
              </a:ext>
            </a:extLst>
          </p:cNvPr>
          <p:cNvSpPr txBox="1">
            <a:spLocks/>
          </p:cNvSpPr>
          <p:nvPr/>
        </p:nvSpPr>
        <p:spPr>
          <a:xfrm>
            <a:off x="9437330" y="4615989"/>
            <a:ext cx="2051695" cy="1132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ea typeface="PMingLiU"/>
                <a:cs typeface="Calibri"/>
              </a:rPr>
              <a:t>Attached units with access to the sidewalk, individual front features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ea typeface="PMingLiU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552308-312D-B216-9C19-E638244F9F0F}"/>
              </a:ext>
            </a:extLst>
          </p:cNvPr>
          <p:cNvSpPr txBox="1">
            <a:spLocks/>
          </p:cNvSpPr>
          <p:nvPr/>
        </p:nvSpPr>
        <p:spPr>
          <a:xfrm>
            <a:off x="7227729" y="4610082"/>
            <a:ext cx="2227169" cy="11326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000">
                <a:ea typeface="PMingLiU"/>
                <a:cs typeface="Calibri"/>
              </a:rPr>
              <a:t>A medium building with multiple, stacked units, usually shared entrance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latin typeface="Calibri" panose="020F0502020204030204" pitchFamily="34" charset="0"/>
              <a:ea typeface="PMingLiU"/>
              <a:cs typeface="Calibri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>
              <a:ea typeface="PMingLiU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33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2C2D3-90FE-82F9-0852-8269931F0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44" y="252480"/>
            <a:ext cx="4566776" cy="130058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Initial package: </a:t>
            </a:r>
            <a:br>
              <a:rPr lang="en-US" sz="4000" dirty="0"/>
            </a:br>
            <a:r>
              <a:rPr lang="en-US" sz="4000" dirty="0"/>
              <a:t>Low-scale Zoning Districts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7299-9FF5-DF39-C5C0-FE3A4210B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86" y="1549103"/>
            <a:ext cx="4420277" cy="463567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/>
              <a:t>Low-scale Residential 1</a:t>
            </a:r>
            <a:r>
              <a:rPr lang="en-US" dirty="0"/>
              <a:t>:              3 units (4 with bonuses) on a typical lot</a:t>
            </a:r>
            <a:endParaRPr lang="en-US" sz="1300" dirty="0"/>
          </a:p>
          <a:p>
            <a:r>
              <a:rPr lang="en-US" b="1" dirty="0"/>
              <a:t>Low-scale Residential 2</a:t>
            </a:r>
            <a:r>
              <a:rPr lang="en-US" dirty="0"/>
              <a:t>:              4 units (6 with bonuses) on a typical lot – </a:t>
            </a:r>
            <a:r>
              <a:rPr lang="en-US" i="1" dirty="0"/>
              <a:t>proposed for areas near “complete neighborhood” features</a:t>
            </a:r>
          </a:p>
          <a:p>
            <a:pPr marL="0" indent="0">
              <a:buNone/>
            </a:pPr>
            <a:endParaRPr lang="en-US" sz="1600" i="1" dirty="0"/>
          </a:p>
          <a:p>
            <a:pPr marL="0" indent="0">
              <a:buNone/>
            </a:pPr>
            <a:r>
              <a:rPr lang="en-US" b="1" i="1" dirty="0"/>
              <a:t>NOTE: New state requirements — generally, 4 dwellings (6 with bonus), 6 dwellings within ¼ mile of major transit</a:t>
            </a:r>
            <a:endParaRPr lang="en-US" b="1" i="1" dirty="0">
              <a:cs typeface="Calibri"/>
            </a:endParaRPr>
          </a:p>
          <a:p>
            <a:pPr marL="0" indent="0">
              <a:buNone/>
            </a:pP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13922-20EA-2E31-BC4A-4A210C4B6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8DD2C02-1E79-4749-AE38-14C837E8FCC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97C218-5D41-34B3-0701-570E36532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1" y="585777"/>
            <a:ext cx="7317142" cy="550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38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oot Official">
      <a:dk1>
        <a:srgbClr val="53575A"/>
      </a:dk1>
      <a:lt1>
        <a:srgbClr val="FFFFFF"/>
      </a:lt1>
      <a:dk2>
        <a:srgbClr val="888B8D"/>
      </a:dk2>
      <a:lt2>
        <a:srgbClr val="000000"/>
      </a:lt2>
      <a:accent1>
        <a:srgbClr val="EA6951"/>
      </a:accent1>
      <a:accent2>
        <a:srgbClr val="56C0A1"/>
      </a:accent2>
      <a:accent3>
        <a:srgbClr val="5A99D2"/>
      </a:accent3>
      <a:accent4>
        <a:srgbClr val="186194"/>
      </a:accent4>
      <a:accent5>
        <a:srgbClr val="373A44"/>
      </a:accent5>
      <a:accent6>
        <a:srgbClr val="F29C1F"/>
      </a:accent6>
      <a:hlink>
        <a:srgbClr val="186194"/>
      </a:hlink>
      <a:folHlink>
        <a:srgbClr val="EF5283"/>
      </a:folHlink>
    </a:clrScheme>
    <a:fontScheme name="Root Policy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FA76ABB-E877-4D2D-9FA6-510C05EAC545}" vid="{2B71B46B-B02F-4341-BC64-5E3F1B11E9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cc312e4-a03f-4d84-aee3-4a9b48ad20e7">
      <UserInfo>
        <DisplayName>Boudet, Brian</DisplayName>
        <AccountId>36</AccountId>
        <AccountType/>
      </UserInfo>
      <UserInfo>
        <DisplayName>Metz, Carl</DisplayName>
        <AccountId>84</AccountId>
        <AccountType/>
      </UserInfo>
      <UserInfo>
        <DisplayName>Meredith, Linnea</DisplayName>
        <AccountId>75</AccountId>
        <AccountType/>
      </UserInfo>
      <UserInfo>
        <DisplayName>Atkinson, Stephen</DisplayName>
        <AccountId>15</AccountId>
        <AccountType/>
      </UserInfo>
      <UserInfo>
        <DisplayName>Barnett, Elliott</DisplayName>
        <AccountId>16</AccountId>
        <AccountType/>
      </UserInfo>
      <UserInfo>
        <DisplayName>Criss-Greenwood, Yaisa</DisplayName>
        <AccountId>107</AccountId>
        <AccountType/>
      </UserInfo>
      <UserInfo>
        <DisplayName>Kinlow, Charla</DisplayName>
        <AccountId>101</AccountId>
        <AccountType/>
      </UserInfo>
      <UserInfo>
        <DisplayName>Wung, Lihuang</DisplayName>
        <AccountId>14</AccountId>
        <AccountType/>
      </UserInfo>
      <UserInfo>
        <DisplayName>Colon, Jacques</DisplayName>
        <AccountId>229</AccountId>
        <AccountType/>
      </UserInfo>
      <UserInfo>
        <DisplayName>Richardson, Ted</DisplayName>
        <AccountId>652</AccountId>
        <AccountType/>
      </UserInfo>
      <UserInfo>
        <DisplayName>Davis, Allison</DisplayName>
        <AccountId>480</AccountId>
        <AccountType/>
      </UserInfo>
    </SharedWithUsers>
    <Meeting_x0020_Date xmlns="fad42b33-82b5-496c-92e4-c39cc919a86d" xsi:nil="true"/>
    <IconOverlay xmlns="http://schemas.microsoft.com/sharepoint/v4" xsi:nil="true"/>
    <TaxCatchAll xmlns="216ec0fe-1200-4bc3-9911-f486878172c3" xsi:nil="true"/>
    <lcf76f155ced4ddcb4097134ff3c332f xmlns="fad42b33-82b5-496c-92e4-c39cc919a86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BB9A44BEEE0D418EEC7D5468F5800D" ma:contentTypeVersion="16" ma:contentTypeDescription="Create a new document." ma:contentTypeScope="" ma:versionID="fb101b2365287e1ea53806cbe0ae69af">
  <xsd:schema xmlns:xsd="http://www.w3.org/2001/XMLSchema" xmlns:xs="http://www.w3.org/2001/XMLSchema" xmlns:p="http://schemas.microsoft.com/office/2006/metadata/properties" xmlns:ns2="fad42b33-82b5-496c-92e4-c39cc919a86d" xmlns:ns3="1cc312e4-a03f-4d84-aee3-4a9b48ad20e7" xmlns:ns4="216ec0fe-1200-4bc3-9911-f486878172c3" xmlns:ns5="http://schemas.microsoft.com/sharepoint/v4" targetNamespace="http://schemas.microsoft.com/office/2006/metadata/properties" ma:root="true" ma:fieldsID="b2c20312f3b5077f76e0307557c3d457" ns2:_="" ns3:_="" ns4:_="" ns5:_="">
    <xsd:import namespace="fad42b33-82b5-496c-92e4-c39cc919a86d"/>
    <xsd:import namespace="1cc312e4-a03f-4d84-aee3-4a9b48ad20e7"/>
    <xsd:import namespace="216ec0fe-1200-4bc3-9911-f486878172c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eting_x0020_Date" minOccurs="0"/>
                <xsd:element ref="ns2:lcf76f155ced4ddcb4097134ff3c332f" minOccurs="0"/>
                <xsd:element ref="ns4:TaxCatchAll" minOccurs="0"/>
                <xsd:element ref="ns5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d42b33-82b5-496c-92e4-c39cc919a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eting_x0020_Date" ma:index="19" nillable="true" ma:displayName="Meeting Date" ma:description="Meeting Date" ma:format="DateOnly" ma:internalName="Meeting_x0020_Date">
      <xsd:simpleType>
        <xsd:restriction base="dms:DateTime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aebaa3-270b-4a77-b589-d12dc3cc14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c312e4-a03f-4d84-aee3-4a9b48ad2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6ec0fe-1200-4bc3-9911-f486878172c3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7b8bb8f-7402-493a-a648-c004034ba524}" ma:internalName="TaxCatchAll" ma:showField="CatchAllData" ma:web="1cc312e4-a03f-4d84-aee3-4a9b48ad2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3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9EBC7C-40F1-437D-87B0-10BEA792FF84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1cc312e4-a03f-4d84-aee3-4a9b48ad20e7"/>
    <ds:schemaRef ds:uri="http://schemas.microsoft.com/sharepoint/v4"/>
    <ds:schemaRef ds:uri="http://schemas.openxmlformats.org/package/2006/metadata/core-properties"/>
    <ds:schemaRef ds:uri="216ec0fe-1200-4bc3-9911-f486878172c3"/>
    <ds:schemaRef ds:uri="fad42b33-82b5-496c-92e4-c39cc919a86d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C6502F3-A2FA-4292-A574-4289C25D1572}">
  <ds:schemaRefs>
    <ds:schemaRef ds:uri="1cc312e4-a03f-4d84-aee3-4a9b48ad20e7"/>
    <ds:schemaRef ds:uri="216ec0fe-1200-4bc3-9911-f486878172c3"/>
    <ds:schemaRef ds:uri="fad42b33-82b5-496c-92e4-c39cc919a8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6FD0E12-9499-4F1D-80E8-210ECDA9D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1526</Words>
  <Application>Microsoft Office PowerPoint</Application>
  <PresentationFormat>Widescreen</PresentationFormat>
  <Paragraphs>217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Montserrat SemiBold</vt:lpstr>
      <vt:lpstr>Open Sans</vt:lpstr>
      <vt:lpstr>Wingdings</vt:lpstr>
      <vt:lpstr>Wingdings,Sans-Serif</vt:lpstr>
      <vt:lpstr>Office Theme</vt:lpstr>
      <vt:lpstr>1_Office Theme</vt:lpstr>
      <vt:lpstr>PowerPoint Presentation</vt:lpstr>
      <vt:lpstr>Agenda</vt:lpstr>
      <vt:lpstr>Home in Tacoma as part of the  Affordable Housing Action Strategy (AHAS)</vt:lpstr>
      <vt:lpstr>PowerPoint Presentation</vt:lpstr>
      <vt:lpstr>Engagement overview</vt:lpstr>
      <vt:lpstr>Initial package: Zoning</vt:lpstr>
      <vt:lpstr>PowerPoint Presentation</vt:lpstr>
      <vt:lpstr>PowerPoint Presentation</vt:lpstr>
      <vt:lpstr>Initial package:  Low-scale Zoning Districts</vt:lpstr>
      <vt:lpstr>Initial package: Mid-scale Zoning District</vt:lpstr>
      <vt:lpstr>Initial package: Standards</vt:lpstr>
      <vt:lpstr>Initial package: Affordability and Anti-displacement</vt:lpstr>
      <vt:lpstr>State housing-related bills and HIT</vt:lpstr>
      <vt:lpstr>Home In Tacoma Open House Events</vt:lpstr>
      <vt:lpstr>Discussion</vt:lpstr>
    </vt:vector>
  </TitlesOfParts>
  <Company>City of Tacoma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Cox, Brian</dc:creator>
  <cp:lastModifiedBy>Carlyle, Char</cp:lastModifiedBy>
  <cp:revision>21</cp:revision>
  <cp:lastPrinted>2022-10-19T22:28:01Z</cp:lastPrinted>
  <dcterms:created xsi:type="dcterms:W3CDTF">2019-02-07T18:04:59Z</dcterms:created>
  <dcterms:modified xsi:type="dcterms:W3CDTF">2023-06-15T17:45:01Z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0x010100A0BB9A44BEEE0D418EEC7D5468F5800D</vt:lpwstr>
  </property>
  <property fmtid="{D5CDD505-2E9C-101B-9397-08002B2CF9AE}" pid="3" name="MediaServiceImageTags">
    <vt:lpwstr/>
  </property>
  <property fmtid="{D5CDD505-2E9C-101B-9397-08002B2CF9AE}" pid="4" name="dd1307db64d553d5ba27a8d29f3a7b26">
    <vt:lpwstr/>
  </property>
  <property fmtid="{D5CDD505-2E9C-101B-9397-08002B2CF9AE}" pid="5" name="dc86c2d235e94faba7d246ca3ec62669">
    <vt:lpwstr/>
  </property>
  <property fmtid="{D5CDD505-2E9C-101B-9397-08002B2CF9AE}" pid="6" name="EDRMMeetingDocumentType">
    <vt:lpwstr/>
  </property>
  <property fmtid="{D5CDD505-2E9C-101B-9397-08002B2CF9AE}" pid="7" name="Governing_x0020_Body">
    <vt:lpwstr/>
  </property>
  <property fmtid="{D5CDD505-2E9C-101B-9397-08002B2CF9AE}" pid="8" name="Governing Body">
    <vt:lpwstr/>
  </property>
</Properties>
</file>